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67" r:id="rId2"/>
    <p:sldId id="3179" r:id="rId3"/>
    <p:sldId id="3180" r:id="rId4"/>
    <p:sldId id="3181" r:id="rId5"/>
    <p:sldId id="3182" r:id="rId6"/>
    <p:sldId id="3183" r:id="rId7"/>
    <p:sldId id="3184" r:id="rId8"/>
    <p:sldId id="3185" r:id="rId9"/>
    <p:sldId id="3186" r:id="rId10"/>
    <p:sldId id="3187" r:id="rId11"/>
    <p:sldId id="3188" r:id="rId12"/>
    <p:sldId id="3189" r:id="rId13"/>
    <p:sldId id="3190" r:id="rId14"/>
    <p:sldId id="3191" r:id="rId15"/>
    <p:sldId id="3192" r:id="rId16"/>
    <p:sldId id="3193" r:id="rId17"/>
    <p:sldId id="3194" r:id="rId18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howGuides="1">
      <p:cViewPr varScale="1">
        <p:scale>
          <a:sx n="105" d="100"/>
          <a:sy n="105" d="100"/>
        </p:scale>
        <p:origin x="750" y="108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62537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9958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0404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2796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5144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69232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94807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0117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8762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161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3807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06957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84406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1096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55905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678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9C0D120-5112-8701-D9DA-79B6B9FFF0CE}"/>
              </a:ext>
            </a:extLst>
          </p:cNvPr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37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230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01B862FB-258E-3AF4-E351-A4D5F3BD4988}"/>
              </a:ext>
            </a:extLst>
          </p:cNvPr>
          <p:cNvSpPr txBox="1"/>
          <p:nvPr/>
        </p:nvSpPr>
        <p:spPr>
          <a:xfrm>
            <a:off x="1487680" y="2708950"/>
            <a:ext cx="921664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课时　分 式</a:t>
            </a:r>
            <a:endParaRPr lang="zh-CN" altLang="zh-CN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11640" y="620805"/>
            <a:ext cx="1088504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为何值时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下列分式的值为零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</a:b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36780" y="2548031"/>
            <a:ext cx="17956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5929617" y="1417983"/>
                <a:ext cx="1658980" cy="9010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en-US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36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zh-CN" altLang="en-US" sz="3600" b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zh-CN" altLang="en-US" sz="3600" b="1" i="1"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sSup>
                          <m:sSupPr>
                            <m:ctrlPr>
                              <a:rPr lang="zh-CN" altLang="en-US" sz="36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3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zh-CN" altLang="en-US" sz="3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en-US" sz="3600" b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zh-CN" altLang="en-US" sz="3600" b="1" i="1"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9617" y="1417983"/>
                <a:ext cx="1658980" cy="901016"/>
              </a:xfrm>
              <a:prstGeom prst="rect">
                <a:avLst/>
              </a:prstGeom>
              <a:blipFill>
                <a:blip r:embed="rId3"/>
                <a:stretch>
                  <a:fillRect l="-11397" b="-108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/>
          <p:nvPr/>
        </p:nvSpPr>
        <p:spPr>
          <a:xfrm>
            <a:off x="5861265" y="2329356"/>
            <a:ext cx="17956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1091401" y="3722575"/>
                <a:ext cx="1693156" cy="9468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en-US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36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zh-CN" altLang="en-US" sz="3600" b="1" i="1"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zh-CN" altLang="en-US" sz="36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zh-CN" altLang="en-US" sz="3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d>
                        <m:r>
                          <a:rPr lang="zh-CN" altLang="en-US" sz="3600" b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zh-CN" altLang="en-US" sz="3600" b="1" i="1"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1401" y="3722575"/>
                <a:ext cx="1693156" cy="946862"/>
              </a:xfrm>
              <a:prstGeom prst="rect">
                <a:avLst/>
              </a:prstGeom>
              <a:blipFill>
                <a:blip r:embed="rId4"/>
                <a:stretch>
                  <a:fillRect l="-10791" b="-45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矩形 7"/>
          <p:cNvSpPr/>
          <p:nvPr/>
        </p:nvSpPr>
        <p:spPr>
          <a:xfrm>
            <a:off x="1114830" y="487448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5887911" y="3539756"/>
                <a:ext cx="2300181" cy="9755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(4)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en-US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en-US" sz="36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3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zh-CN" altLang="en-US" sz="3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en-US" sz="3600" b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zh-CN" altLang="en-US" sz="3600" b="1" i="1">
                            <a:latin typeface="Cambria Math" panose="02040503050406030204" pitchFamily="18" charset="0"/>
                          </a:rPr>
                          <m:t>𝟒</m:t>
                        </m:r>
                      </m:num>
                      <m:den>
                        <m:sSup>
                          <m:sSupPr>
                            <m:ctrlPr>
                              <a:rPr lang="zh-CN" altLang="en-US" sz="36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3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zh-CN" altLang="en-US" sz="3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en-US" sz="3600" b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zh-CN" altLang="en-US" sz="3600" b="1" i="1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zh-CN" altLang="en-US" sz="36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zh-CN" altLang="en-US" sz="3600" b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zh-CN" altLang="en-US" sz="3600" b="1" i="1"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7911" y="3539756"/>
                <a:ext cx="2300181" cy="975588"/>
              </a:xfrm>
              <a:prstGeom prst="rect">
                <a:avLst/>
              </a:prstGeom>
              <a:blipFill>
                <a:blip r:embed="rId5"/>
                <a:stretch>
                  <a:fillRect l="-8223" b="-93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矩形 9"/>
          <p:cNvSpPr/>
          <p:nvPr/>
        </p:nvSpPr>
        <p:spPr>
          <a:xfrm>
            <a:off x="5929617" y="4684238"/>
            <a:ext cx="17956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1050300" y="1497968"/>
                <a:ext cx="1518364" cy="892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300" y="1497968"/>
                <a:ext cx="1518364" cy="892552"/>
              </a:xfrm>
              <a:prstGeom prst="rect">
                <a:avLst/>
              </a:prstGeom>
              <a:blipFill>
                <a:blip r:embed="rId6"/>
                <a:stretch>
                  <a:fillRect l="-12048" r="-11647" b="-10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6027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623620" y="404790"/>
                <a:ext cx="11088770" cy="20091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·陕西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=-2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无意义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分式的值为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404790"/>
                <a:ext cx="11088770" cy="2009140"/>
              </a:xfrm>
              <a:prstGeom prst="rect">
                <a:avLst/>
              </a:prstGeom>
              <a:blipFill>
                <a:blip r:embed="rId3"/>
                <a:stretch>
                  <a:fillRect l="-1649" r="-1704" b="-106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623620" y="2564940"/>
                <a:ext cx="9936690" cy="31171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无意义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+a=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分式的值为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-b=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 smtClean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2564940"/>
                <a:ext cx="9936690" cy="3117135"/>
              </a:xfrm>
              <a:prstGeom prst="rect">
                <a:avLst/>
              </a:prstGeom>
              <a:blipFill>
                <a:blip r:embed="rId4"/>
                <a:stretch>
                  <a:fillRect l="-1840" b="-66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2166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983645" y="764815"/>
                <a:ext cx="8778365" cy="8927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的值为正整数时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求整数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645" y="764815"/>
                <a:ext cx="8778365" cy="892745"/>
              </a:xfrm>
              <a:prstGeom prst="rect">
                <a:avLst/>
              </a:prstGeom>
              <a:blipFill>
                <a:blip r:embed="rId3"/>
                <a:stretch>
                  <a:fillRect l="-2083" r="-1389" b="-102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983645" y="1988900"/>
                <a:ext cx="7704535" cy="33536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知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的值为正整数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∴x+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整数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645" y="1988900"/>
                <a:ext cx="7704535" cy="3353675"/>
              </a:xfrm>
              <a:prstGeom prst="rect">
                <a:avLst/>
              </a:prstGeom>
              <a:blipFill>
                <a:blip r:embed="rId4"/>
                <a:stretch>
                  <a:fillRect l="-2373" b="-6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93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3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727905" y="548800"/>
            <a:ext cx="2664185" cy="432030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67630" y="1052835"/>
            <a:ext cx="95046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下列结论中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正确的是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1271665" y="1751265"/>
                <a:ext cx="10152705" cy="42194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=±3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无意义</a:t>
                </a: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=±2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的值为零</a:t>
                </a: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≠2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e>
                        </m:d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总有意义</a:t>
                </a:r>
              </a:p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D.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为任意有理数时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总有意义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且其值总不为零</a:t>
                </a: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665" y="1751265"/>
                <a:ext cx="10152705" cy="4219488"/>
              </a:xfrm>
              <a:prstGeom prst="rect">
                <a:avLst/>
              </a:prstGeom>
              <a:blipFill>
                <a:blip r:embed="rId4"/>
                <a:stretch>
                  <a:fillRect l="-1862" r="-1802" b="-40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6240010" y="110493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1963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1487680" y="980830"/>
                <a:ext cx="9648670" cy="41553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的值为正整数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则整数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</a:t>
                </a:r>
                <a:r>
                  <a:rPr lang="zh-CN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endParaRPr lang="en-US" altLang="zh-CN" sz="3600" b="1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若整数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使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为整数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则满足条件的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的值之和为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7680" y="980830"/>
                <a:ext cx="9648670" cy="4155305"/>
              </a:xfrm>
              <a:prstGeom prst="rect">
                <a:avLst/>
              </a:prstGeom>
              <a:blipFill>
                <a:blip r:embed="rId3"/>
                <a:stretch>
                  <a:fillRect l="-1895" r="-1958" b="-20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2207730" y="2276920"/>
            <a:ext cx="24978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287805" y="4219341"/>
            <a:ext cx="5693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19866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623620" y="548800"/>
                <a:ext cx="11088770" cy="52475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ts val="67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自学下面材料后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解答问题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ts val="6700"/>
                  </a:lnSpc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分母中含有未知数的不等式叫分式不等式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&gt;0,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&lt;0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那么如何求出它们的解集呢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?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ts val="6700"/>
                  </a:lnSpc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根据有理数除法法则可知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两数相除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同号得正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异号得负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据此可知不等式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&gt;0,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可变成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m:rPr>
                                  <m:nor/>
                                </m:rPr>
                                <a:rPr lang="en-US" altLang="zh-CN" sz="3600" b="1" dirty="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m:rPr>
                                  <m:nor/>
                                </m:rPr>
                                <a:rPr lang="en-US" altLang="zh-CN" sz="3600" b="1" dirty="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m:rPr>
                                  <m:nor/>
                                </m:rPr>
                                <a:rPr lang="en-US" altLang="zh-CN" sz="3600" b="1" dirty="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&lt;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m:rPr>
                                  <m:nor/>
                                </m:rPr>
                                <a:rPr lang="en-US" altLang="zh-CN" sz="3600" b="1" dirty="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&lt;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再解这两个不等式组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&gt;2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&lt;-1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548800"/>
                <a:ext cx="11088770" cy="5247590"/>
              </a:xfrm>
              <a:prstGeom prst="rect">
                <a:avLst/>
              </a:prstGeom>
              <a:blipFill>
                <a:blip r:embed="rId3"/>
                <a:stretch>
                  <a:fillRect l="-1649" r="-1704" b="-13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021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551615" y="1124840"/>
                <a:ext cx="11440953" cy="892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方正书宋_GBK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方正书宋_GBK"/>
                    <a:cs typeface="Times New Roman" panose="02020603050405020304" pitchFamily="18" charset="0"/>
                  </a:rPr>
                  <a:t>不等式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方正书宋_GBK"/>
                    <a:cs typeface="Times New Roman" panose="02020603050405020304" pitchFamily="18" charset="0"/>
                  </a:rPr>
                  <a:t>&lt;0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方正书宋_GBK"/>
                    <a:cs typeface="Times New Roman" panose="02020603050405020304" pitchFamily="18" charset="0"/>
                  </a:rPr>
                  <a:t>可变成不等式组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方正书宋_GBK"/>
                    <a:cs typeface="Times New Roman" panose="02020603050405020304" pitchFamily="18" charset="0"/>
                  </a:rPr>
                  <a:t>　　　　</a:t>
                </a:r>
                <a:r>
                  <a:rPr lang="zh-CN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方正书宋_GBK"/>
                    <a:cs typeface="Times New Roman" panose="02020603050405020304" pitchFamily="18" charset="0"/>
                  </a:rPr>
                  <a:t>或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方正书宋_GBK"/>
                    <a:cs typeface="Times New Roman" panose="02020603050405020304" pitchFamily="18" charset="0"/>
                  </a:rPr>
                  <a:t>　　　　</a:t>
                </a:r>
                <a:r>
                  <a:rPr lang="zh-CN" altLang="en-US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方正书宋_GBK"/>
                    <a:cs typeface="Times New Roman" panose="02020603050405020304" pitchFamily="18" charset="0"/>
                  </a:rPr>
                  <a:t>；</a:t>
                </a:r>
                <a:endParaRPr lang="zh-CN" altLang="en-US" sz="3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1124840"/>
                <a:ext cx="11440953" cy="892552"/>
              </a:xfrm>
              <a:prstGeom prst="rect">
                <a:avLst/>
              </a:prstGeom>
              <a:blipFill>
                <a:blip r:embed="rId3"/>
                <a:stretch>
                  <a:fillRect l="-1598" t="-685" r="-746" b="-10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555705" y="2564940"/>
                <a:ext cx="6264664" cy="13281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方正黑体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方正书宋_GBK"/>
                    <a:cs typeface="Times New Roman" panose="02020603050405020304" pitchFamily="18" charset="0"/>
                  </a:rPr>
                  <a:t>:(1)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  <m:r>
                                <m:rPr>
                                  <m:nor/>
                                </m:rPr>
                                <a:rPr lang="en-US" altLang="zh-CN" sz="3600" b="1" dirty="0">
                                  <a:solidFill>
                                    <a:srgbClr val="FF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&lt;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m:rPr>
                                  <m:nor/>
                                </m:rPr>
                                <a:rPr lang="en-US" altLang="zh-CN" sz="3600" b="1" dirty="0">
                                  <a:solidFill>
                                    <a:srgbClr val="FF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方正黑体"/>
                    <a:cs typeface="Times New Roman" panose="02020603050405020304" pitchFamily="18" charset="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  <m:r>
                                <m:rPr>
                                  <m:nor/>
                                </m:rPr>
                                <a:rPr lang="en-US" altLang="zh-CN" sz="3600" b="1" dirty="0">
                                  <a:solidFill>
                                    <a:srgbClr val="FF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m:rPr>
                                  <m:nor/>
                                </m:rPr>
                                <a:rPr lang="en-US" altLang="zh-CN" sz="3600" b="1" dirty="0">
                                  <a:solidFill>
                                    <a:srgbClr val="FF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&lt;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方正书宋_GBK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705" y="2564940"/>
                <a:ext cx="6264664" cy="1328120"/>
              </a:xfrm>
              <a:prstGeom prst="rect">
                <a:avLst/>
              </a:prstGeom>
              <a:blipFill>
                <a:blip r:embed="rId4"/>
                <a:stretch>
                  <a:fillRect l="-29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356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736194" y="421985"/>
                <a:ext cx="4955203" cy="8927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解分式不等式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&lt;0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194" y="421985"/>
                <a:ext cx="4955203" cy="892745"/>
              </a:xfrm>
              <a:prstGeom prst="rect">
                <a:avLst/>
              </a:prstGeom>
              <a:blipFill>
                <a:blip r:embed="rId3"/>
                <a:stretch>
                  <a:fillRect l="-3813" r="-3075" b="-102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736194" y="1340855"/>
                <a:ext cx="10400155" cy="46001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由题意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  <m:r>
                                <m:rPr>
                                  <m:nor/>
                                </m:rPr>
                                <a:rPr lang="en-US" altLang="zh-CN" sz="3600" b="1" i="1" dirty="0">
                                  <a:solidFill>
                                    <a:srgbClr val="FF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&lt;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m:rPr>
                                  <m:nor/>
                                </m:rPr>
                                <a:rPr lang="en-US" altLang="zh-CN" sz="3600" b="1" dirty="0">
                                  <a:solidFill>
                                    <a:srgbClr val="FF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  <m:r>
                                <m:rPr>
                                  <m:nor/>
                                </m:rPr>
                                <a:rPr lang="en-US" altLang="zh-CN" sz="3600" b="1" dirty="0">
                                  <a:solidFill>
                                    <a:srgbClr val="FF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m:rPr>
                                  <m:nor/>
                                </m:rPr>
                                <a:rPr lang="en-US" altLang="zh-CN" sz="3600" b="1" i="1" dirty="0">
                                  <a:solidFill>
                                    <a:srgbClr val="FF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&lt;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  <m:r>
                                <m:rPr>
                                  <m:nor/>
                                </m:rPr>
                                <a:rPr lang="en-US" altLang="zh-CN" sz="3600" b="1" i="1" dirty="0">
                                  <a:solidFill>
                                    <a:srgbClr val="FF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&lt;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m:rPr>
                                  <m:nor/>
                                </m:rPr>
                                <a:rPr lang="en-US" altLang="zh-CN" sz="3600" b="1" dirty="0">
                                  <a:solidFill>
                                    <a:srgbClr val="FF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&lt;x&lt;-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  <m:r>
                                <m:rPr>
                                  <m:nor/>
                                </m:rPr>
                                <a:rPr lang="en-US" altLang="zh-CN" sz="3600" b="1" dirty="0">
                                  <a:solidFill>
                                    <a:srgbClr val="FF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m:rPr>
                                  <m:nor/>
                                </m:rPr>
                                <a:rPr lang="en-US" altLang="zh-CN" sz="3600" b="1" i="1" dirty="0">
                                  <a:solidFill>
                                    <a:srgbClr val="FF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&lt;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  <m:r>
                                <a:rPr lang="en-US" altLang="zh-CN" sz="3600" b="1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得不等式组无解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分式不等式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&lt;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的解集是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&lt;x&lt;-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194" y="1340855"/>
                <a:ext cx="10400155" cy="4600105"/>
              </a:xfrm>
              <a:prstGeom prst="rect">
                <a:avLst/>
              </a:prstGeom>
              <a:blipFill>
                <a:blip r:embed="rId4"/>
                <a:stretch>
                  <a:fillRect l="-1817" b="-11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694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439885" y="612137"/>
            <a:ext cx="2376165" cy="43203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37192" y="1338679"/>
            <a:ext cx="1029671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(2024·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重庆八中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下列各式中是分式的是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926943" y="2249234"/>
                <a:ext cx="9576665" cy="8899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en-US" altLang="zh-CN" sz="3600" b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:r>
                  <a:rPr lang="en-US" altLang="zh-CN" sz="3600" b="1" i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D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943" y="2249234"/>
                <a:ext cx="9576665" cy="889924"/>
              </a:xfrm>
              <a:prstGeom prst="rect">
                <a:avLst/>
              </a:prstGeom>
              <a:blipFill>
                <a:blip r:embed="rId4"/>
                <a:stretch>
                  <a:fillRect l="-1910" b="-10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矩形 8"/>
          <p:cNvSpPr/>
          <p:nvPr/>
        </p:nvSpPr>
        <p:spPr>
          <a:xfrm>
            <a:off x="839635" y="4725090"/>
            <a:ext cx="104603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&gt;3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36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 sz="36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&lt;3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C.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≠3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sz="36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en-US" altLang="zh-CN" sz="36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≠-3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637192" y="3402701"/>
                <a:ext cx="7540847" cy="892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有意义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的取值范围是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192" y="3402701"/>
                <a:ext cx="7540847" cy="892552"/>
              </a:xfrm>
              <a:prstGeom prst="rect">
                <a:avLst/>
              </a:prstGeom>
              <a:blipFill>
                <a:blip r:embed="rId5"/>
                <a:stretch>
                  <a:fillRect l="-2506" r="-1698" b="-102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矩形 11"/>
          <p:cNvSpPr/>
          <p:nvPr/>
        </p:nvSpPr>
        <p:spPr>
          <a:xfrm>
            <a:off x="8832190" y="3415286"/>
            <a:ext cx="22268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624245" y="134034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9624245" y="3482077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2886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911640" y="1137416"/>
                <a:ext cx="10494732" cy="9753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·成都外语校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40" y="1137416"/>
                <a:ext cx="10494732" cy="975395"/>
              </a:xfrm>
              <a:prstGeom prst="rect">
                <a:avLst/>
              </a:prstGeom>
              <a:blipFill>
                <a:blip r:embed="rId3"/>
                <a:stretch>
                  <a:fillRect l="-1801" r="-988" b="-93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9336225" y="2348925"/>
            <a:ext cx="18806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94314" y="3231370"/>
            <a:ext cx="9929383" cy="1649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A.0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B.1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.-1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D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.±1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017500" y="2348925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96879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3620" y="476795"/>
            <a:ext cx="1101676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把甲、乙两种饮料按质量比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混合在一起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可以调制成一种混合饮料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调制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kg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这种混合饮料需甲种饮料</a:t>
            </a:r>
            <a:r>
              <a:rPr lang="en-US" altLang="zh-CN" sz="3600" b="1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sz="3600" b="1" i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sz="36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1614" y="3356995"/>
            <a:ext cx="1116077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某玩具厂要生产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只吉祥物“欢欢”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原计划每天生产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实际每天生产了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6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则该厂提前完成任务的天数是</a:t>
            </a:r>
            <a:r>
              <a:rPr lang="en-US" altLang="zh-CN" sz="3600" b="1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sz="3600" b="1" i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z="36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1631691" y="1918215"/>
                <a:ext cx="1380506" cy="11439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𝒙</m:t>
                          </m:r>
                        </m:num>
                        <m:den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𝒙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𝒚</m:t>
                          </m:r>
                        </m:den>
                      </m:f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1691" y="1918215"/>
                <a:ext cx="1380506" cy="114390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2135726" y="4869100"/>
                <a:ext cx="1168910" cy="8313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i="1" u="sng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5726" y="4869100"/>
                <a:ext cx="1168910" cy="831381"/>
              </a:xfrm>
              <a:prstGeom prst="rect">
                <a:avLst/>
              </a:prstGeom>
              <a:blipFill>
                <a:blip r:embed="rId4"/>
                <a:stretch>
                  <a:fillRect t="-5147" b="-117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61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1415675" y="1412860"/>
                <a:ext cx="10080700" cy="33101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20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的值为正数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20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的值是非负数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675" y="1412860"/>
                <a:ext cx="10080700" cy="3310137"/>
              </a:xfrm>
              <a:prstGeom prst="rect">
                <a:avLst/>
              </a:prstGeom>
              <a:blipFill>
                <a:blip r:embed="rId3"/>
                <a:stretch>
                  <a:fillRect l="-18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3791840" y="1988900"/>
            <a:ext cx="2010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≠0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503820" y="3573010"/>
            <a:ext cx="8226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≥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6394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947642" y="737623"/>
                <a:ext cx="10476728" cy="21236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ABD8DA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【教材改编】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取何值时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下列分式有意义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?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                  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642" y="737623"/>
                <a:ext cx="10476728" cy="2123658"/>
              </a:xfrm>
              <a:prstGeom prst="rect">
                <a:avLst/>
              </a:prstGeom>
              <a:blipFill>
                <a:blip r:embed="rId3"/>
                <a:stretch>
                  <a:fillRect l="-17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947642" y="2861281"/>
                <a:ext cx="7920550" cy="2385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的一切实数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的一切实数</a:t>
                </a:r>
                <a:r>
                  <a:rPr lang="en-US" altLang="zh-CN" sz="3600" b="1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642" y="2861281"/>
                <a:ext cx="7920550" cy="2385461"/>
              </a:xfrm>
              <a:prstGeom prst="rect">
                <a:avLst/>
              </a:prstGeom>
              <a:blipFill>
                <a:blip r:embed="rId4"/>
                <a:stretch>
                  <a:fillRect l="-2308" b="-33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2004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1199660" y="1052835"/>
                <a:ext cx="9149983" cy="9643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</m:d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   (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9660" y="1052835"/>
                <a:ext cx="9149983" cy="964303"/>
              </a:xfrm>
              <a:prstGeom prst="rect">
                <a:avLst/>
              </a:prstGeom>
              <a:blipFill>
                <a:blip r:embed="rId3"/>
                <a:stretch>
                  <a:fillRect l="-2065" b="-25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1055650" y="2564940"/>
            <a:ext cx="6096000" cy="21339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±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的一切实数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≠1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≠2</a:t>
            </a:r>
            <a:r>
              <a:rPr lang="zh-CN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的一切实数</a:t>
            </a:r>
            <a:r>
              <a:rPr lang="en-US" altLang="zh-CN" sz="3600" b="1" i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064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4511890" y="692810"/>
            <a:ext cx="2448170" cy="432030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23620" y="1484865"/>
            <a:ext cx="1089913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kumimoji="0" lang="en-US" altLang="zh-CN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为任意实数时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下列分式一定有意义的是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 　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839635" y="2204915"/>
                <a:ext cx="10080700" cy="34187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20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        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𝟔</m:t>
                            </m:r>
                          </m:e>
                        </m:d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20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sz="3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D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5" y="2204915"/>
                <a:ext cx="10080700" cy="3418756"/>
              </a:xfrm>
              <a:prstGeom prst="rect">
                <a:avLst/>
              </a:prstGeom>
              <a:blipFill>
                <a:blip r:embed="rId4"/>
                <a:stretch>
                  <a:fillRect l="-18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10272290" y="152172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15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911640" y="1196845"/>
                <a:ext cx="10224710" cy="33682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20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的值是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200000"/>
                  </a:lnSpc>
                  <a:spcAft>
                    <a:spcPts val="0"/>
                  </a:spcAft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-6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+9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=0,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</a:t>
                </a:r>
                <a:r>
                  <a:rPr lang="zh-CN" altLang="zh-CN" sz="3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40" y="1196845"/>
                <a:ext cx="10224710" cy="3368230"/>
              </a:xfrm>
              <a:prstGeom prst="rect">
                <a:avLst/>
              </a:prstGeom>
              <a:blipFill>
                <a:blip r:embed="rId3"/>
                <a:stretch>
                  <a:fillRect l="-1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7320085" y="1844890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184145" y="3356995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E13E2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191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1542</TotalTime>
  <Words>495</Words>
  <Application>Microsoft Office PowerPoint</Application>
  <PresentationFormat>宽屏</PresentationFormat>
  <Paragraphs>80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等线</vt:lpstr>
      <vt:lpstr>等线 Light</vt:lpstr>
      <vt:lpstr>方正黑体</vt:lpstr>
      <vt:lpstr>方正书宋_GBK</vt:lpstr>
      <vt:lpstr>黑体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</cp:lastModifiedBy>
  <cp:revision>118</cp:revision>
  <dcterms:created xsi:type="dcterms:W3CDTF">2024-04-24T12:16:48Z</dcterms:created>
  <dcterms:modified xsi:type="dcterms:W3CDTF">2024-11-13T15:23:36Z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